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00" d="100"/>
          <a:sy n="200" d="100"/>
        </p:scale>
        <p:origin x="-1626" y="-46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99B6-FD03-4D59-940A-E70EFBF5A485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E91-914D-4E9B-9B97-FDDCB329D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68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99B6-FD03-4D59-940A-E70EFBF5A485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E91-914D-4E9B-9B97-FDDCB329D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07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99B6-FD03-4D59-940A-E70EFBF5A485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E91-914D-4E9B-9B97-FDDCB329D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5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99B6-FD03-4D59-940A-E70EFBF5A485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E91-914D-4E9B-9B97-FDDCB329D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50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99B6-FD03-4D59-940A-E70EFBF5A485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E91-914D-4E9B-9B97-FDDCB329D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56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99B6-FD03-4D59-940A-E70EFBF5A485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E91-914D-4E9B-9B97-FDDCB329D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19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99B6-FD03-4D59-940A-E70EFBF5A485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E91-914D-4E9B-9B97-FDDCB329D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74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99B6-FD03-4D59-940A-E70EFBF5A485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E91-914D-4E9B-9B97-FDDCB329D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99B6-FD03-4D59-940A-E70EFBF5A485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E91-914D-4E9B-9B97-FDDCB329D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97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99B6-FD03-4D59-940A-E70EFBF5A485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E91-914D-4E9B-9B97-FDDCB329D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76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99B6-FD03-4D59-940A-E70EFBF5A485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6E91-914D-4E9B-9B97-FDDCB329D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6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199B6-FD03-4D59-940A-E70EFBF5A485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6E91-914D-4E9B-9B97-FDDCB329D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66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8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91" y="336065"/>
            <a:ext cx="3244019" cy="168469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456680" y="264070"/>
            <a:ext cx="2225455" cy="2769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2018</a:t>
            </a:r>
            <a:r>
              <a:rPr kumimoji="1" lang="ja-JP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年秋季（</a:t>
            </a:r>
            <a:r>
              <a:rPr kumimoji="1" lang="en-US" altLang="ja-JP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10</a:t>
            </a:r>
            <a:r>
              <a:rPr kumimoji="1" lang="ja-JP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月～</a:t>
            </a:r>
            <a:r>
              <a:rPr kumimoji="1" lang="en-US" altLang="ja-JP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12</a:t>
            </a:r>
            <a:r>
              <a:rPr kumimoji="1" lang="ja-JP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月）</a:t>
            </a:r>
            <a:endParaRPr kumimoji="1" lang="ja-JP" altLang="en-US" sz="12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43759" y="1914136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accent5"/>
                </a:solidFill>
              </a:rPr>
              <a:t>愛知デスティネーションキャンペーン開催</a:t>
            </a:r>
            <a:endParaRPr kumimoji="1" lang="ja-JP" altLang="en-US" b="1" dirty="0">
              <a:solidFill>
                <a:schemeClr val="accent5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29866" y="2316341"/>
            <a:ext cx="2635122" cy="4757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047013" y="2328131"/>
            <a:ext cx="2635122" cy="4757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21" y="4282296"/>
            <a:ext cx="994567" cy="47020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026577" y="2311654"/>
            <a:ext cx="861774" cy="4630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実はいろいろ、あいちの観光</a:t>
            </a:r>
            <a:endParaRPr kumimoji="1" lang="en-US" altLang="ja-JP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kumimoji="1"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kumimoji="1"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この秋、魅力</a:t>
            </a:r>
            <a:r>
              <a:rPr kumimoji="1"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ある素材が一堂に </a:t>
            </a:r>
            <a:r>
              <a:rPr kumimoji="1" lang="en-US" altLang="ja-JP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―</a:t>
            </a:r>
            <a:endParaRPr kumimoji="1"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721" y="2361114"/>
            <a:ext cx="1605336" cy="107022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071" y="4919497"/>
            <a:ext cx="1435209" cy="639902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337646" y="5392613"/>
            <a:ext cx="128240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zh-TW" altLang="en-US" sz="5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国宝「源氏物語絵巻」橋姫（徳川美術館蔵</a:t>
            </a:r>
            <a:r>
              <a:rPr kumimoji="1" lang="zh-TW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en-US" altLang="zh-TW" sz="5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r"/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（名古屋市）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071" y="6080935"/>
            <a:ext cx="1433930" cy="93965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228445" y="3342976"/>
            <a:ext cx="897682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名古屋城本丸御殿（名古屋市）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991" y="6343645"/>
            <a:ext cx="1052297" cy="681248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770783" y="6936155"/>
            <a:ext cx="769441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トヨタ博物館（長久手市）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53" y="2995758"/>
            <a:ext cx="892281" cy="124999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94592" y="4156588"/>
            <a:ext cx="85279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瀬戸蔵</a:t>
            </a:r>
            <a:r>
              <a:rPr kumimoji="1" lang="ja-JP" altLang="en-US" sz="500" b="1" spc="-5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ミュージアム（</a:t>
            </a:r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瀬戸市）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310" y="3481416"/>
            <a:ext cx="1598978" cy="76434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235124" y="4153382"/>
            <a:ext cx="905697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MIZKAN MUSEUM</a:t>
            </a:r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（半田市）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49" y="4848067"/>
            <a:ext cx="786109" cy="559389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288626" y="5323254"/>
            <a:ext cx="769441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やきもの散歩道（常滑市）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24" y="4284590"/>
            <a:ext cx="788262" cy="52751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291292" y="4728228"/>
            <a:ext cx="641201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ふぐ料理（南知多町）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53" y="5447285"/>
            <a:ext cx="1235607" cy="848524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19886" y="6198214"/>
            <a:ext cx="512961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岡崎城（岡崎市）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193" y="4789045"/>
            <a:ext cx="999095" cy="618412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895" y="2358206"/>
            <a:ext cx="1038384" cy="1557577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097585" y="3819154"/>
            <a:ext cx="512961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香嵐渓（豊田市）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352" y="3077710"/>
            <a:ext cx="1448821" cy="833386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4882586" y="3813650"/>
            <a:ext cx="641202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小原四季桜（豊田市）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9351" y="3956327"/>
            <a:ext cx="602519" cy="916035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351" y="4921972"/>
            <a:ext cx="1053248" cy="139215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419419" y="6218979"/>
            <a:ext cx="705322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豊橋手筒花火（豊橋市）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847" y="3957594"/>
            <a:ext cx="679432" cy="919095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6050301" y="4779496"/>
            <a:ext cx="577081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豊川稲荷（豊川市）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62" y="2362172"/>
            <a:ext cx="883983" cy="587755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295958" y="2866844"/>
            <a:ext cx="705321" cy="769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dirty="0" smtClean="0">
                <a:latin typeface="+mn-ea"/>
              </a:rPr>
              <a:t>伊良湖岬灯台（田原市）</a:t>
            </a:r>
            <a:endParaRPr kumimoji="1" lang="ja-JP" altLang="en-US" sz="500" b="1" dirty="0">
              <a:latin typeface="+mn-ea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564" y="3959700"/>
            <a:ext cx="1167848" cy="914745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5011134" y="4774275"/>
            <a:ext cx="897682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鳳来寺・真達羅大将（新城市）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459" y="4281181"/>
            <a:ext cx="672928" cy="1126275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1130670" y="5320873"/>
            <a:ext cx="512961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田峯城（設楽町）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890" y="5447284"/>
            <a:ext cx="1258398" cy="846915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1576042" y="6202331"/>
            <a:ext cx="1231106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spc="-5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ミネラルファンデーション作り体験（</a:t>
            </a:r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東栄町</a:t>
            </a:r>
            <a:r>
              <a:rPr kumimoji="1" lang="ja-JP" altLang="en-US" sz="500" b="1" spc="-5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ja-JP" altLang="en-US" sz="500" b="1" spc="-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37" y="6339340"/>
            <a:ext cx="1450069" cy="685553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352" y="2358500"/>
            <a:ext cx="1450069" cy="685553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097" y="6359181"/>
            <a:ext cx="1055254" cy="66140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1837285" y="5248326"/>
            <a:ext cx="7053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木曽川うかい（犬山市）</a:t>
            </a:r>
            <a:endParaRPr kumimoji="1" lang="en-US" altLang="ja-JP" sz="5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＊</a:t>
            </a:r>
            <a:r>
              <a:rPr kumimoji="1" lang="en-US" altLang="ja-JP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kumimoji="1" lang="en-US" altLang="ja-JP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15</a:t>
            </a:r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日まで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101555" y="4786990"/>
            <a:ext cx="602729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西尾の抹</a:t>
            </a:r>
            <a:r>
              <a:rPr kumimoji="1" lang="ja-JP" altLang="en-US" sz="500" b="1" spc="-3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茶</a:t>
            </a:r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（西尾市）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421800" y="6927209"/>
            <a:ext cx="705322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蒲郡市温泉郷（蒲郡市）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93577" y="2864463"/>
            <a:ext cx="705321" cy="769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dirty="0" smtClean="0">
                <a:solidFill>
                  <a:schemeClr val="bg1"/>
                </a:solidFill>
                <a:latin typeface="+mn-ea"/>
              </a:rPr>
              <a:t>伊良湖岬灯台（田原市）</a:t>
            </a:r>
            <a:endParaRPr kumimoji="1" lang="ja-JP" altLang="en-US" sz="5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226064" y="3340595"/>
            <a:ext cx="897682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名古屋城本丸御殿（名古屋市）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93577" y="4154131"/>
            <a:ext cx="85279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瀬戸蔵</a:t>
            </a:r>
            <a:r>
              <a:rPr kumimoji="1" lang="ja-JP" altLang="en-US" sz="500" b="1" spc="-5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ミュージアム（</a:t>
            </a:r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瀬戸市）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232743" y="4151646"/>
            <a:ext cx="905697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MIZKAN MUSEUM</a:t>
            </a:r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（半田市）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88910" y="4725847"/>
            <a:ext cx="641201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ふぐ料理（南知多町）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86245" y="5320873"/>
            <a:ext cx="769441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やきもの散歩道（常滑市）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128289" y="5314789"/>
            <a:ext cx="512961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田峯城（設楽町）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834904" y="5245364"/>
            <a:ext cx="7053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木曽川うかい（犬山市）</a:t>
            </a:r>
            <a:endParaRPr kumimoji="1" lang="en-US" altLang="ja-JP" sz="500" b="1" dirty="0" smtClean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＊</a:t>
            </a:r>
            <a:r>
              <a:rPr kumimoji="1" lang="en-US" altLang="ja-JP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kumimoji="1" lang="en-US" altLang="ja-JP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15</a:t>
            </a:r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日まで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571280" y="6197323"/>
            <a:ext cx="1231106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spc="-5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ミネラルファンデーション作り体験（</a:t>
            </a:r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東栄町</a:t>
            </a:r>
            <a:r>
              <a:rPr kumimoji="1" lang="ja-JP" altLang="en-US" sz="500" b="1" spc="-5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ja-JP" altLang="en-US" sz="500" b="1" spc="-5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17505" y="6196260"/>
            <a:ext cx="512961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岡崎城（岡崎市）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095203" y="3817593"/>
            <a:ext cx="512961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香嵐渓（豊田市）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877823" y="3811269"/>
            <a:ext cx="641202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小原四季桜（豊田市）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047920" y="4774139"/>
            <a:ext cx="577081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豊川稲荷（豊川市）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007475" y="4769377"/>
            <a:ext cx="897682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鳳来寺・真達羅大将（新城市）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099381" y="4784609"/>
            <a:ext cx="602729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西尾の抹</a:t>
            </a:r>
            <a:r>
              <a:rPr kumimoji="1" lang="ja-JP" altLang="en-US" sz="500" b="1" spc="-3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茶</a:t>
            </a:r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（西尾市）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431101" y="6220862"/>
            <a:ext cx="705322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豊橋手筒花火（豊橋市）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419419" y="6924828"/>
            <a:ext cx="705322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蒲郡市温泉郷（蒲郡市）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071" y="5602496"/>
            <a:ext cx="671994" cy="435633"/>
          </a:xfrm>
          <a:prstGeom prst="rect">
            <a:avLst/>
          </a:prstGeom>
        </p:spPr>
      </p:pic>
      <p:sp>
        <p:nvSpPr>
          <p:cNvPr id="73" name="テキスト ボックス 72"/>
          <p:cNvSpPr txBox="1"/>
          <p:nvPr/>
        </p:nvSpPr>
        <p:spPr>
          <a:xfrm>
            <a:off x="5772350" y="6920751"/>
            <a:ext cx="833562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ja-JP" altLang="en-US" sz="500" b="1" dirty="0" err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そぶ</a:t>
            </a:r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えのイチョウ（稲沢市）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242593" y="5948355"/>
            <a:ext cx="641202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茶臼山高原（豊根村）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240212" y="5946859"/>
            <a:ext cx="641202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茶臼山高原（豊根村）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906653" y="5599483"/>
            <a:ext cx="718348" cy="442899"/>
          </a:xfrm>
          <a:prstGeom prst="rect">
            <a:avLst/>
          </a:prstGeom>
        </p:spPr>
      </p:pic>
      <p:sp>
        <p:nvSpPr>
          <p:cNvPr id="77" name="テキスト ボックス 76"/>
          <p:cNvSpPr txBox="1"/>
          <p:nvPr/>
        </p:nvSpPr>
        <p:spPr>
          <a:xfrm>
            <a:off x="5769969" y="6917910"/>
            <a:ext cx="833562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ja-JP" altLang="en-US" sz="500" b="1" dirty="0" err="1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そぶ</a:t>
            </a:r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えのイチョウ（稲沢市）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335265" y="5390289"/>
            <a:ext cx="128240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zh-TW" altLang="en-US" sz="5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国宝「源氏物語絵巻」橋姫（徳川美術館蔵</a:t>
            </a:r>
            <a:r>
              <a:rPr kumimoji="1" lang="zh-TW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en-US" altLang="zh-TW" sz="500" b="1" dirty="0" smtClean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r"/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（名古屋市）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768402" y="6933774"/>
            <a:ext cx="769441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トヨタ博物館（長久手市）</a:t>
            </a:r>
            <a:endParaRPr kumimoji="1" lang="ja-JP" altLang="en-US" sz="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1" name="二等辺三角形 80"/>
          <p:cNvSpPr/>
          <p:nvPr/>
        </p:nvSpPr>
        <p:spPr>
          <a:xfrm rot="5400000">
            <a:off x="225781" y="7240344"/>
            <a:ext cx="183447" cy="158145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380946" y="7191482"/>
            <a:ext cx="4493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002060"/>
                </a:solidFill>
              </a:rPr>
              <a:t>期間限定企画や特別公開など、注目企画が盛り沢山！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349021" y="7418701"/>
            <a:ext cx="6275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900" dirty="0"/>
              <a:t>【</a:t>
            </a:r>
            <a:r>
              <a:rPr kumimoji="1" lang="ja-JP" altLang="en-US" sz="900" dirty="0"/>
              <a:t>例</a:t>
            </a:r>
            <a:r>
              <a:rPr kumimoji="1" lang="en-US" altLang="ja-JP" sz="900" dirty="0"/>
              <a:t>】</a:t>
            </a:r>
            <a:r>
              <a:rPr kumimoji="1" lang="ja-JP" altLang="en-US" sz="900" dirty="0"/>
              <a:t>名古屋城（名古屋市）：名古屋城本丸御殿特別鑑賞プラン、城とまちミュージアム（犬山市）：特別公開「長篠・長久手合戦図」、岡崎公園・岡崎城（岡崎市）：グレート家康公「葵」武将隊岡崎公園ミステリーツアー、松平郷（豊田市）：徳川家のルーツを祀る松平東照宮御祈祷と特別拝観＆「花月一窓」特別公開、鳳来寺山（新城市）：家康誕生の謎に迫る</a:t>
            </a:r>
            <a:r>
              <a:rPr kumimoji="1" lang="en-US" altLang="ja-JP" sz="900" dirty="0"/>
              <a:t>!!</a:t>
            </a:r>
            <a:r>
              <a:rPr kumimoji="1" lang="ja-JP" altLang="en-US" sz="900" dirty="0"/>
              <a:t>鳳来寺山特別拝観ガイドツアー、リニア・鉄道館（名古屋市）：展示車両の車内特別公開、半田市観光協会＆</a:t>
            </a:r>
            <a:r>
              <a:rPr kumimoji="1" lang="en-US" altLang="ja-JP" sz="900" dirty="0"/>
              <a:t>MIZKAN MUSEUM</a:t>
            </a:r>
            <a:r>
              <a:rPr kumimoji="1" lang="ja-JP" altLang="en-US" sz="900" dirty="0"/>
              <a:t>（半田市）：</a:t>
            </a:r>
            <a:r>
              <a:rPr kumimoji="1" lang="en-US" altLang="ja-JP" sz="900" dirty="0"/>
              <a:t>DC</a:t>
            </a:r>
            <a:r>
              <a:rPr kumimoji="1" lang="ja-JP" altLang="en-US" sz="900" dirty="0"/>
              <a:t>限定！半田運河自由散策と</a:t>
            </a:r>
            <a:r>
              <a:rPr kumimoji="1" lang="en-US" altLang="ja-JP" sz="900" dirty="0"/>
              <a:t>MIZKAN MUSEUM</a:t>
            </a:r>
            <a:r>
              <a:rPr kumimoji="1" lang="ja-JP" altLang="en-US" sz="900" dirty="0"/>
              <a:t>館内ガイドツアー、</a:t>
            </a:r>
            <a:r>
              <a:rPr kumimoji="1" lang="ja-JP" altLang="en-US" sz="900" dirty="0" err="1"/>
              <a:t>そぶえ</a:t>
            </a:r>
            <a:r>
              <a:rPr kumimoji="1" lang="ja-JP" altLang="en-US" sz="900" dirty="0"/>
              <a:t>イチョウ黄葉まつり（稲沢市）：黄金色に染まるイチョウの町散策</a:t>
            </a:r>
            <a:r>
              <a:rPr kumimoji="1" lang="ja-JP" altLang="en-US" sz="900" dirty="0" smtClean="0"/>
              <a:t>ツアー　などなど</a:t>
            </a:r>
            <a:endParaRPr kumimoji="1" lang="ja-JP" altLang="en-US" sz="900" dirty="0"/>
          </a:p>
        </p:txBody>
      </p:sp>
      <p:sp>
        <p:nvSpPr>
          <p:cNvPr id="84" name="二等辺三角形 83"/>
          <p:cNvSpPr/>
          <p:nvPr/>
        </p:nvSpPr>
        <p:spPr>
          <a:xfrm rot="5400000">
            <a:off x="225781" y="8394958"/>
            <a:ext cx="183447" cy="158145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80946" y="834609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002060"/>
                </a:solidFill>
              </a:rPr>
              <a:t>駅⇔宿泊エリアの移動ができて、途中で観光もできるお得なワンコインバス！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349021" y="8573315"/>
            <a:ext cx="627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900" dirty="0" smtClean="0"/>
              <a:t>DC</a:t>
            </a:r>
            <a:r>
              <a:rPr kumimoji="1" lang="ja-JP" altLang="en-US" sz="900" dirty="0" smtClean="0"/>
              <a:t>期間限定で走る特別周遊バス。一部コースをのぞき、わずか</a:t>
            </a:r>
            <a:r>
              <a:rPr kumimoji="1" lang="en-US" altLang="ja-JP" sz="900" dirty="0" smtClean="0"/>
              <a:t>500</a:t>
            </a:r>
            <a:r>
              <a:rPr kumimoji="1" lang="ja-JP" altLang="en-US" sz="900" dirty="0" smtClean="0"/>
              <a:t>円で乗車できます（入館料等は各自現地払いです）。</a:t>
            </a:r>
            <a:endParaRPr kumimoji="1" lang="ja-JP" altLang="en-US" sz="900" dirty="0"/>
          </a:p>
        </p:txBody>
      </p:sp>
      <p:sp>
        <p:nvSpPr>
          <p:cNvPr id="87" name="二等辺三角形 86"/>
          <p:cNvSpPr/>
          <p:nvPr/>
        </p:nvSpPr>
        <p:spPr>
          <a:xfrm rot="5400000">
            <a:off x="225781" y="8880634"/>
            <a:ext cx="183447" cy="158145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80946" y="8831772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002060"/>
                </a:solidFill>
              </a:rPr>
              <a:t>いろいろご用意、ツアー助成制度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349021" y="9058991"/>
            <a:ext cx="627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900" dirty="0" smtClean="0"/>
              <a:t>団体ツアー向けを中心に、バスツアーや鉄道を利用したツアーなどに活用いただける助成制度をご用意。</a:t>
            </a:r>
            <a:endParaRPr kumimoji="1" lang="ja-JP" altLang="en-US" sz="900" dirty="0"/>
          </a:p>
        </p:txBody>
      </p:sp>
      <p:pic>
        <p:nvPicPr>
          <p:cNvPr id="92" name="図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68" y="9391749"/>
            <a:ext cx="1230712" cy="274581"/>
          </a:xfrm>
          <a:prstGeom prst="rect">
            <a:avLst/>
          </a:prstGeom>
        </p:spPr>
      </p:pic>
      <p:sp>
        <p:nvSpPr>
          <p:cNvPr id="93" name="テキスト ボックス 92"/>
          <p:cNvSpPr txBox="1"/>
          <p:nvPr/>
        </p:nvSpPr>
        <p:spPr>
          <a:xfrm>
            <a:off x="225434" y="9395713"/>
            <a:ext cx="5008102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kumimoji="1" lang="ja-JP" altLang="en-US" sz="1200" b="1" dirty="0" smtClean="0">
                <a:solidFill>
                  <a:srgbClr val="FFFF00"/>
                </a:solidFill>
                <a:latin typeface="+mn-ea"/>
              </a:rPr>
              <a:t>詳しい情報は、旅行会社さま向けサイト「</a:t>
            </a:r>
            <a:r>
              <a:rPr kumimoji="1" lang="en-US" altLang="ja-JP" sz="1200" b="1" dirty="0" smtClean="0">
                <a:solidFill>
                  <a:srgbClr val="FFFF00"/>
                </a:solidFill>
                <a:latin typeface="+mn-ea"/>
              </a:rPr>
              <a:t>Aichi Now PRO</a:t>
            </a:r>
            <a:r>
              <a:rPr kumimoji="1" lang="ja-JP" altLang="en-US" sz="1200" b="1" dirty="0" smtClean="0">
                <a:solidFill>
                  <a:srgbClr val="FFFF00"/>
                </a:solidFill>
                <a:latin typeface="+mn-ea"/>
              </a:rPr>
              <a:t>」で検索！</a:t>
            </a:r>
            <a:endParaRPr kumimoji="1" lang="ja-JP" altLang="en-US" sz="1200" b="1" dirty="0">
              <a:solidFill>
                <a:srgbClr val="FFFF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6967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555</Words>
  <Application>Microsoft Office PowerPoint</Application>
  <PresentationFormat>A4 210 x 297 mm</PresentationFormat>
  <Paragraphs>57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HGS明朝E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oa</dc:creator>
  <cp:lastModifiedBy>oa</cp:lastModifiedBy>
  <cp:revision>4</cp:revision>
  <cp:lastPrinted>2018-06-11T08:47:38Z</cp:lastPrinted>
  <dcterms:created xsi:type="dcterms:W3CDTF">2018-06-11T07:56:13Z</dcterms:created>
  <dcterms:modified xsi:type="dcterms:W3CDTF">2018-06-11T08:49:55Z</dcterms:modified>
</cp:coreProperties>
</file>